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1"/>
  </p:notesMasterIdLst>
  <p:sldIdLst>
    <p:sldId id="323" r:id="rId2"/>
    <p:sldId id="258" r:id="rId3"/>
    <p:sldId id="427" r:id="rId4"/>
    <p:sldId id="260" r:id="rId5"/>
    <p:sldId id="261" r:id="rId6"/>
    <p:sldId id="268" r:id="rId7"/>
    <p:sldId id="401" r:id="rId8"/>
    <p:sldId id="303" r:id="rId9"/>
    <p:sldId id="417" r:id="rId10"/>
    <p:sldId id="453" r:id="rId11"/>
    <p:sldId id="416" r:id="rId12"/>
    <p:sldId id="447" r:id="rId13"/>
    <p:sldId id="448" r:id="rId14"/>
    <p:sldId id="397" r:id="rId15"/>
    <p:sldId id="432" r:id="rId16"/>
    <p:sldId id="418" r:id="rId17"/>
    <p:sldId id="434" r:id="rId18"/>
    <p:sldId id="431" r:id="rId19"/>
    <p:sldId id="361" r:id="rId20"/>
    <p:sldId id="413" r:id="rId21"/>
    <p:sldId id="414" r:id="rId22"/>
    <p:sldId id="421" r:id="rId23"/>
    <p:sldId id="420" r:id="rId24"/>
    <p:sldId id="450" r:id="rId25"/>
    <p:sldId id="451" r:id="rId26"/>
    <p:sldId id="452" r:id="rId27"/>
    <p:sldId id="423" r:id="rId28"/>
    <p:sldId id="449" r:id="rId29"/>
    <p:sldId id="424" r:id="rId30"/>
    <p:sldId id="435" r:id="rId31"/>
    <p:sldId id="437" r:id="rId32"/>
    <p:sldId id="382" r:id="rId33"/>
    <p:sldId id="438" r:id="rId34"/>
    <p:sldId id="441" r:id="rId35"/>
    <p:sldId id="440" r:id="rId36"/>
    <p:sldId id="436" r:id="rId37"/>
    <p:sldId id="304" r:id="rId38"/>
    <p:sldId id="439" r:id="rId39"/>
    <p:sldId id="306" r:id="rId40"/>
  </p:sldIdLst>
  <p:sldSz cx="9144000" cy="5143500" type="screen16x9"/>
  <p:notesSz cx="6858000" cy="9144000"/>
  <p:embeddedFontLs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43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950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06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908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136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10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new-modifi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нам дает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36049"/>
            <a:ext cx="83058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Преимущества абстракции</a:t>
            </a:r>
            <a:r>
              <a:rPr lang="en-US" sz="1200" b="1" dirty="0" smtClean="0"/>
              <a:t>:</a:t>
            </a:r>
            <a:endParaRPr lang="ru-RU" sz="1200" b="1" dirty="0" smtClean="0"/>
          </a:p>
          <a:p>
            <a:endParaRPr lang="ru-RU" sz="1200" b="1" dirty="0" smtClean="0"/>
          </a:p>
          <a:p>
            <a:pPr marL="228600" indent="-228600">
              <a:buAutoNum type="arabicPeriod"/>
            </a:pPr>
            <a:r>
              <a:rPr lang="ru-RU" sz="1200" b="1" dirty="0" smtClean="0"/>
              <a:t>Сокрытие деталей.</a:t>
            </a:r>
            <a:r>
              <a:rPr lang="ru-RU" sz="1200" dirty="0" smtClean="0"/>
              <a:t> Пользователю не нужно знать, как реализованы методы, важно лишь, что они делают.</a:t>
            </a:r>
            <a:endParaRPr lang="en-US" sz="1200" dirty="0" smtClean="0"/>
          </a:p>
          <a:p>
            <a:pPr marL="228600" indent="-228600">
              <a:buAutoNum type="arabicPeriod"/>
            </a:pPr>
            <a:r>
              <a:rPr lang="ru-RU" sz="1200" b="1" dirty="0" smtClean="0"/>
              <a:t>Повышение удобства поддержки кода.</a:t>
            </a:r>
            <a:r>
              <a:rPr lang="ru-RU" sz="1200" dirty="0" smtClean="0"/>
              <a:t> Как пример</a:t>
            </a:r>
            <a:r>
              <a:rPr lang="en-US" sz="1200" dirty="0" smtClean="0"/>
              <a:t>: </a:t>
            </a:r>
            <a:r>
              <a:rPr lang="ru-RU" sz="1200" dirty="0" smtClean="0"/>
              <a:t>изменение внутренней логики не затрагивает интерфейс.</a:t>
            </a:r>
            <a:endParaRPr lang="en-US" sz="1200" dirty="0" smtClean="0"/>
          </a:p>
          <a:p>
            <a:pPr marL="228600" indent="-228600">
              <a:buAutoNum type="arabicPeriod"/>
            </a:pPr>
            <a:r>
              <a:rPr lang="ru-RU" sz="1200" b="1" dirty="0" smtClean="0"/>
              <a:t>Унификация.</a:t>
            </a:r>
            <a:r>
              <a:rPr lang="ru-RU" sz="1200" dirty="0" smtClean="0"/>
              <a:t> Абстракция задаёт единый интерфейс для работы с объектами разных типов, обеспечивая их взаимозаменяемость.</a:t>
            </a:r>
          </a:p>
          <a:p>
            <a:endParaRPr lang="ru-RU" sz="1200" dirty="0"/>
          </a:p>
          <a:p>
            <a:r>
              <a:rPr lang="ru-RU" sz="1200" dirty="0" smtClean="0"/>
              <a:t>Важным </a:t>
            </a:r>
            <a:r>
              <a:rPr lang="ru-RU" sz="1200" dirty="0"/>
              <a:t>аспектом абстракции является то, что нельзя создать объект абстрактного типа, так как он допускает неопределенное поведение. </a:t>
            </a:r>
            <a:endParaRPr lang="ru-RU" sz="1200" dirty="0" smtClean="0"/>
          </a:p>
        </p:txBody>
      </p:sp>
    </p:spTree>
    <p:extLst>
      <p:ext uri="{BB962C8B-B14F-4D97-AF65-F5344CB8AC3E}">
        <p14:creationId xmlns:p14="http://schemas.microsoft.com/office/powerpoint/2010/main" val="64079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3813"/>
            <a:ext cx="7855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400616" y="2046872"/>
            <a:ext cx="20344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IAnimal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00550" y="1714492"/>
            <a:ext cx="3414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dirty="0" smtClean="0"/>
              <a:t>Абстрактные </a:t>
            </a:r>
            <a:r>
              <a:rPr lang="ru-RU" dirty="0"/>
              <a:t>классы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00551" y="2046872"/>
            <a:ext cx="341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 class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AbstractAnimal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Eat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400616" y="1714491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dirty="0" smtClean="0"/>
              <a:t>Интерфейсы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0550" y="3453151"/>
            <a:ext cx="819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Важным аспектом абстракции является то, что </a:t>
            </a:r>
            <a:r>
              <a:rPr lang="ru-RU" i="1" dirty="0">
                <a:solidFill>
                  <a:srgbClr val="FF0000"/>
                </a:solidFill>
              </a:rPr>
              <a:t>нельзя</a:t>
            </a:r>
            <a:r>
              <a:rPr lang="ru-RU" dirty="0">
                <a:solidFill>
                  <a:srgbClr val="FF0000"/>
                </a:solidFill>
              </a:rPr>
              <a:t> создать объект абстрактного типа</a:t>
            </a:r>
            <a:r>
              <a:rPr lang="ru-RU" dirty="0">
                <a:solidFill>
                  <a:schemeClr val="tx1"/>
                </a:solidFill>
              </a:rPr>
              <a:t>, так как он допускает неопределенное поведение. </a:t>
            </a: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интерфейсах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2991"/>
            <a:ext cx="36050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Интерфейс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ссылочный тип, который может определять некоторый функционал - набор методов и свойств без реализации.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Затем этот функционал реализуют классы и структуры, которые применяют данные интерфейсы.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Начиная с версии C# 8.0 интерфейсы поддерживают реализацию методов и свойств по умолчанию.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1072" y="1172991"/>
            <a:ext cx="4504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267F99"/>
                </a:solidFill>
                <a:latin typeface="Consolas"/>
              </a:rPr>
              <a:t>ISoldier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ToDo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Health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    { 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1200" dirty="0" smtClean="0">
                <a:latin typeface="Consolas"/>
              </a:rPr>
              <a:t> </a:t>
            </a:r>
          </a:p>
          <a:p>
            <a:r>
              <a:rPr lang="en-US" sz="1200" dirty="0" smtClean="0">
                <a:latin typeface="Consolas"/>
              </a:rPr>
              <a:t>        { </a:t>
            </a:r>
          </a:p>
          <a:p>
            <a:r>
              <a:rPr lang="en-US" sz="1200" dirty="0" smtClean="0">
                <a:latin typeface="Consolas"/>
              </a:rPr>
              <a:t>            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98658"/>
                </a:solidFill>
                <a:latin typeface="Consolas"/>
              </a:rPr>
              <a:t>100</a:t>
            </a:r>
            <a:r>
              <a:rPr lang="en-US" sz="1200" dirty="0" smtClean="0">
                <a:latin typeface="Consolas"/>
              </a:rPr>
              <a:t>; </a:t>
            </a:r>
          </a:p>
          <a:p>
            <a:r>
              <a:rPr lang="en-US" sz="1200" dirty="0" smtClean="0">
                <a:latin typeface="Consolas"/>
              </a:rPr>
              <a:t>        } </a:t>
            </a:r>
          </a:p>
          <a:p>
            <a:r>
              <a:rPr lang="en-US" sz="1200" dirty="0" smtClean="0">
                <a:latin typeface="Consolas"/>
              </a:rPr>
              <a:t> 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SubmitRapport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200" dirty="0" smtClean="0">
                <a:solidFill>
                  <a:srgbClr val="A31515"/>
                </a:solidFill>
                <a:latin typeface="Consolas"/>
              </a:rPr>
              <a:t>Солдат сдал раппорт!"</a:t>
            </a:r>
            <a:r>
              <a:rPr lang="ru-RU" sz="1200" dirty="0" smtClean="0">
                <a:latin typeface="Consolas"/>
              </a:rPr>
              <a:t>);</a:t>
            </a:r>
          </a:p>
          <a:p>
            <a:r>
              <a:rPr lang="ru-RU" sz="1200" dirty="0" smtClean="0">
                <a:latin typeface="Consolas"/>
              </a:rPr>
              <a:t>    }</a:t>
            </a: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Кратко об абстрактных классах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64114"/>
            <a:ext cx="393643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b="1" dirty="0" smtClean="0"/>
              <a:t>Абстрактный класс </a:t>
            </a:r>
            <a:r>
              <a:rPr lang="ru-RU" sz="1200" dirty="0" smtClean="0"/>
              <a:t>— это класс, который помечен ключевым словом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ru-RU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/>
              <a:t>и</a:t>
            </a:r>
            <a:r>
              <a:rPr lang="ru-RU" sz="1200" i="1" dirty="0" smtClean="0"/>
              <a:t> может</a:t>
            </a:r>
            <a:r>
              <a:rPr lang="ru-RU" sz="1200" dirty="0" smtClean="0"/>
              <a:t> содержать методы без реализации. Такие методы называются абстрактными.</a:t>
            </a:r>
          </a:p>
          <a:p>
            <a:endParaRPr lang="ru-RU" sz="1200" dirty="0" smtClean="0"/>
          </a:p>
          <a:p>
            <a:r>
              <a:rPr lang="ru-RU" sz="1200" dirty="0" smtClean="0"/>
              <a:t>Абстрактные классы</a:t>
            </a:r>
            <a:r>
              <a:rPr lang="en-US" sz="1200" dirty="0" smtClean="0"/>
              <a:t> </a:t>
            </a:r>
            <a:r>
              <a:rPr lang="ru-RU" sz="1200" dirty="0" smtClean="0"/>
              <a:t>и их отличия от интерфейсов: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Абстрактный класс может содержать конструктор, что позволяет инициализировать данные.</a:t>
            </a:r>
          </a:p>
          <a:p>
            <a:pPr marL="342900" indent="-342900">
              <a:buAutoNum type="arabicPeriod"/>
            </a:pPr>
            <a:r>
              <a:rPr lang="ru-RU" sz="1200" dirty="0" smtClean="0"/>
              <a:t>Поддерживает только одиночное наследование.</a:t>
            </a:r>
          </a:p>
          <a:p>
            <a:pPr marL="342900" indent="-342900">
              <a:buAutoNum type="arabicPeriod"/>
            </a:pPr>
            <a:endParaRPr lang="ru-RU" sz="12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759177" y="1164114"/>
            <a:ext cx="37281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abstract class</a:t>
            </a:r>
            <a:r>
              <a:rPr lang="en-US" sz="1200" b="1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Human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JustGo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GetName</a:t>
            </a:r>
            <a:r>
              <a:rPr lang="en-US" sz="1200" dirty="0" smtClean="0">
                <a:latin typeface="Consolas"/>
              </a:rPr>
              <a:t>()</a:t>
            </a:r>
          </a:p>
          <a:p>
            <a:r>
              <a:rPr lang="en-US" sz="1200" dirty="0" smtClean="0">
                <a:latin typeface="Consolas"/>
              </a:rPr>
              <a:t>    {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AF00DB"/>
                </a:solidFill>
                <a:latin typeface="Consolas"/>
              </a:rPr>
              <a:t>return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Human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)</a:t>
            </a:r>
          </a:p>
          <a:p>
            <a:r>
              <a:rPr lang="en-US" sz="1200" dirty="0" smtClean="0">
                <a:latin typeface="Consolas"/>
              </a:rPr>
              <a:t>    {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 dirty="0" smtClean="0">
                <a:latin typeface="Consolas"/>
              </a:rPr>
              <a:t>;</a:t>
            </a:r>
          </a:p>
          <a:p>
            <a:r>
              <a:rPr lang="en-US" sz="1200" dirty="0" smtClean="0">
                <a:latin typeface="Consolas"/>
              </a:rPr>
              <a:t>    }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312041"/>
            <a:ext cx="4205704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872806" y="1312041"/>
            <a:ext cx="3892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Выведет: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Dog barks</a:t>
            </a:r>
            <a:endParaRPr lang="ru-RU" sz="12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MakeSound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407500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lang="en-US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800600" y="1306374"/>
            <a:ext cx="417058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Абстрактный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метод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—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без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реализации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en-US" dirty="0" err="1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3" y="1009926"/>
            <a:ext cx="368626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95700" y="1006270"/>
            <a:ext cx="404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Полиморфизм(в биологии)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существование в пределах одного вида несколько четко морфологически отличающихся форм.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00" y="1907339"/>
            <a:ext cx="3743643" cy="2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sz="1600" dirty="0" smtClean="0"/>
          </a:p>
          <a:p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strings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ints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&gt;();</a:t>
            </a:r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93" y="2729783"/>
            <a:ext cx="4871409" cy="1795424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4761274" y="1111525"/>
            <a:ext cx="39422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AdHoc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32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en-US" dirty="0" smtClean="0">
                <a:latin typeface="Consola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методе/свойстве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63344" y="1219654"/>
            <a:ext cx="46003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200" dirty="0" smtClean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err="1" smtClean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94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49" y="1120768"/>
            <a:ext cx="3623709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258" y="1120768"/>
            <a:ext cx="432759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Animal.Speak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100" dirty="0">
                <a:solidFill>
                  <a:srgbClr val="008000"/>
                </a:solidFill>
                <a:latin typeface="Consolas" panose="020B0609020204030204" pitchFamily="49" charset="0"/>
              </a:rPr>
              <a:t>Выведет </a:t>
            </a:r>
            <a:r>
              <a:rPr lang="en-US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Dog.Speak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9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smtClean="0">
                <a:solidFill>
                  <a:srgbClr val="0000FF"/>
                </a:solidFill>
                <a:latin typeface="Consolas"/>
              </a:rPr>
              <a:t>new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570733" y="1296697"/>
            <a:ext cx="4163853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>
                <a:solidFill>
                  <a:srgbClr val="0000FF"/>
                </a:solidFill>
                <a:latin typeface="Consolas"/>
                <a:hlinkClick r:id="rId3"/>
              </a:rPr>
              <a:t>new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не переопределяет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, а 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скрывает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метод базового класса в производном классе. 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Поведение определяется </a:t>
            </a:r>
            <a:r>
              <a:rPr lang="ru-RU" b="1" dirty="0" smtClean="0"/>
              <a:t>типом переменной(ссылки)</a:t>
            </a:r>
            <a:r>
              <a:rPr lang="ru-RU" dirty="0" smtClean="0"/>
              <a:t>, а </a:t>
            </a:r>
            <a:r>
              <a:rPr lang="ru-RU" b="1" dirty="0" smtClean="0"/>
              <a:t>не типом объекта </a:t>
            </a:r>
            <a:r>
              <a:rPr lang="en-US" dirty="0" smtClean="0"/>
              <a:t>(</a:t>
            </a:r>
            <a:r>
              <a:rPr lang="ru-RU" dirty="0" smtClean="0"/>
              <a:t>нарушается </a:t>
            </a:r>
            <a:r>
              <a:rPr lang="ru-RU" dirty="0" err="1" smtClean="0"/>
              <a:t>полифморфизм</a:t>
            </a:r>
            <a:r>
              <a:rPr lang="en-US" dirty="0" smtClean="0"/>
              <a:t>).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Зачем нужен 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dirty="0" smtClean="0"/>
              <a:t>?</a:t>
            </a:r>
            <a:endParaRPr lang="ru-RU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Чтобы </a:t>
            </a:r>
            <a:r>
              <a:rPr lang="ru-RU" b="1" dirty="0" smtClean="0"/>
              <a:t>явно указать</a:t>
            </a:r>
            <a:r>
              <a:rPr lang="ru-RU" dirty="0" smtClean="0"/>
              <a:t>, что </a:t>
            </a:r>
            <a:r>
              <a:rPr lang="ru-RU" b="1" dirty="0" smtClean="0"/>
              <a:t>намеренно</a:t>
            </a:r>
            <a:r>
              <a:rPr lang="ru-RU" dirty="0" smtClean="0"/>
              <a:t> скрывается член базового класса</a:t>
            </a:r>
            <a:r>
              <a:rPr lang="en-US" dirty="0" smtClean="0"/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dirty="0" smtClean="0"/>
              <a:t>В большинстве случаев скрытие может привести к неожиданным последствиям, поэтому к нему нужно </a:t>
            </a:r>
            <a:r>
              <a:rPr lang="ru-RU" b="1" i="1" dirty="0" smtClean="0"/>
              <a:t>относиться с осторожностью</a:t>
            </a:r>
            <a:r>
              <a:rPr lang="ru-RU" dirty="0" smtClean="0"/>
              <a:t>. </a:t>
            </a:r>
            <a:endParaRPr lang="en-US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6170667" y="2337429"/>
            <a:ext cx="2807637" cy="6001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из базового класса вызывается, если переменная объявлена как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даже если объект фактически </a:t>
            </a:r>
            <a:r>
              <a:rPr lang="ru-RU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</a:t>
            </a:r>
            <a:endParaRPr lang="ru-RU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06462" y="1314142"/>
            <a:ext cx="39859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animal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Animal.Speak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 =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();</a:t>
            </a:r>
          </a:p>
          <a:p>
            <a:r>
              <a:rPr lang="en-US" sz="1200" dirty="0" smtClean="0">
                <a:solidFill>
                  <a:srgbClr val="001080"/>
                </a:solidFill>
                <a:latin typeface="Consolas"/>
              </a:rPr>
              <a:t>animal2</a:t>
            </a:r>
            <a:r>
              <a:rPr lang="en-US" sz="1200" dirty="0" smtClean="0">
                <a:latin typeface="Consolas"/>
              </a:rPr>
              <a:t>.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(); 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// 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Выведет: </a:t>
            </a:r>
            <a:r>
              <a:rPr lang="en-US" sz="1200" dirty="0" err="1" smtClean="0">
                <a:solidFill>
                  <a:srgbClr val="008000"/>
                </a:solidFill>
                <a:latin typeface="Consolas"/>
              </a:rPr>
              <a:t>Dog.Speak</a:t>
            </a:r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()    </a:t>
            </a:r>
            <a:endParaRPr lang="en-US" sz="1200" dirty="0" smtClean="0">
              <a:latin typeface="Consolas"/>
            </a:endParaRPr>
          </a:p>
          <a:p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"Animal speaks"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latin typeface="Consolas"/>
              </a:rPr>
              <a:t/>
            </a:r>
            <a:br>
              <a:rPr lang="en-US" sz="1200" dirty="0" smtClean="0">
                <a:latin typeface="Consolas"/>
              </a:rPr>
            </a:b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Dog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Animal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latin typeface="Consolas"/>
              </a:rPr>
              <a:t>   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</a:rPr>
              <a:t>new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795E26"/>
                </a:solidFill>
                <a:latin typeface="Consolas"/>
              </a:rPr>
              <a:t>Speak</a:t>
            </a:r>
            <a:r>
              <a:rPr lang="en-US" sz="1200" dirty="0" smtClean="0">
                <a:latin typeface="Consolas"/>
              </a:rPr>
              <a:t>() =&gt;</a:t>
            </a:r>
          </a:p>
          <a:p>
            <a:r>
              <a:rPr lang="en-US" sz="1200" dirty="0" smtClean="0">
                <a:latin typeface="Consolas"/>
              </a:rPr>
              <a:t>        </a:t>
            </a:r>
            <a:r>
              <a:rPr lang="en-US" sz="1200" dirty="0" err="1" smtClean="0">
                <a:solidFill>
                  <a:srgbClr val="001080"/>
                </a:solidFill>
                <a:latin typeface="Consolas"/>
              </a:rPr>
              <a:t>Console</a:t>
            </a:r>
            <a:r>
              <a:rPr lang="en-US" sz="1200" dirty="0" err="1" smtClean="0">
                <a:latin typeface="Consolas"/>
              </a:rPr>
              <a:t>.</a:t>
            </a:r>
            <a:r>
              <a:rPr lang="en-US" sz="1200" dirty="0" err="1" smtClean="0">
                <a:solidFill>
                  <a:srgbClr val="795E26"/>
                </a:solidFill>
                <a:latin typeface="Consolas"/>
              </a:rPr>
              <a:t>WriteLine</a:t>
            </a:r>
            <a:r>
              <a:rPr lang="en-US" sz="1200" dirty="0" smtClean="0">
                <a:latin typeface="Consolas"/>
              </a:rPr>
              <a:t>(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"Dog barks"</a:t>
            </a:r>
            <a:r>
              <a:rPr lang="en-US" sz="1200" dirty="0" smtClean="0">
                <a:latin typeface="Consolas"/>
              </a:rPr>
              <a:t>);</a:t>
            </a:r>
          </a:p>
          <a:p>
            <a:r>
              <a:rPr lang="en-US" sz="1200" dirty="0" smtClean="0">
                <a:latin typeface="Consolas"/>
              </a:rPr>
              <a:t>}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139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  <a:endParaRPr lang="en-US" dirty="0" smtClean="0"/>
          </a:p>
          <a:p>
            <a:endParaRPr lang="ru-RU" dirty="0" smtClean="0"/>
          </a:p>
          <a:p>
            <a:r>
              <a:rPr lang="en-US" sz="1200" dirty="0" err="1">
                <a:solidFill>
                  <a:srgbClr val="AF00DB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267F99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shapes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shape</a:t>
            </a:r>
            <a:r>
              <a:rPr lang="en-US" sz="1200" dirty="0" err="1"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Draw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Для любителей видеоигр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5"/>
            <a:ext cx="4714086" cy="287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шутерах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довольно часто можно встретить смену оружия у игрока.</a:t>
            </a:r>
          </a:p>
          <a:p>
            <a:pPr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кликая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на объект из списка.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</a:t>
            </a:r>
            <a:r>
              <a:rPr lang="ru-RU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является проявлением полиморфизма.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8292" y="907884"/>
            <a:ext cx="2711153" cy="385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81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</a:t>
            </a:r>
            <a:r>
              <a:rPr lang="ru-RU" smtClean="0"/>
              <a:t>и сделает то, </a:t>
            </a:r>
            <a:r>
              <a:rPr lang="ru-RU" dirty="0" smtClean="0"/>
              <a:t>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5242" y="994627"/>
            <a:ext cx="677280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ru-RU" dirty="0" smtClean="0"/>
              <a:t>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и свойство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currentClothSet</a:t>
            </a:r>
            <a:r>
              <a:rPr lang="ru-RU" dirty="0" smtClean="0"/>
              <a:t> типа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ru-RU" dirty="0" smtClean="0"/>
              <a:t>(интерфейс)</a:t>
            </a:r>
          </a:p>
          <a:p>
            <a:r>
              <a:rPr lang="ru-RU" dirty="0" smtClean="0"/>
              <a:t>1.3 Добавить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SetNextTools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1.4 Добавить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ChangeClothes</a:t>
            </a:r>
            <a:r>
              <a:rPr lang="ru-RU" dirty="0" smtClean="0"/>
              <a:t>(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поле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allTools</a:t>
            </a:r>
            <a:r>
              <a:rPr lang="ru-RU" dirty="0" smtClean="0"/>
              <a:t> типа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List</a:t>
            </a:r>
            <a:r>
              <a:rPr lang="en-US" dirty="0" smtClean="0">
                <a:latin typeface="Consolas"/>
              </a:rPr>
              <a:t>&lt;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Itool</a:t>
            </a:r>
            <a:r>
              <a:rPr lang="en-US" dirty="0" smtClean="0">
                <a:latin typeface="Consolas"/>
              </a:rPr>
              <a:t>&gt;</a:t>
            </a:r>
          </a:p>
          <a:p>
            <a:r>
              <a:rPr lang="ru-RU" dirty="0" smtClean="0"/>
              <a:t>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r>
              <a:rPr lang="ru-RU" dirty="0" smtClean="0"/>
              <a:t> метод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95E26"/>
                </a:solidFill>
                <a:latin typeface="Consolas"/>
              </a:rPr>
              <a:t>UseTool</a:t>
            </a:r>
            <a:r>
              <a:rPr lang="en-US" dirty="0" smtClean="0">
                <a:latin typeface="Consolas"/>
              </a:rPr>
              <a:t>()</a:t>
            </a:r>
            <a:endParaRPr lang="ru-RU" dirty="0" smtClean="0"/>
          </a:p>
          <a:p>
            <a:r>
              <a:rPr lang="ru-RU" dirty="0" smtClean="0"/>
              <a:t>2. Описать смену одежды и использование оружия</a:t>
            </a:r>
          </a:p>
          <a:p>
            <a:r>
              <a:rPr lang="ru-RU" dirty="0" smtClean="0"/>
              <a:t>2.1 Описать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Use</a:t>
            </a:r>
            <a:r>
              <a:rPr lang="en-US" dirty="0" smtClean="0">
                <a:latin typeface="Consolas"/>
              </a:rPr>
              <a:t>()</a:t>
            </a:r>
            <a:r>
              <a:rPr lang="ru-RU" dirty="0" smtClean="0"/>
              <a:t> с реализацией по умолчанию (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virtual</a:t>
            </a:r>
            <a:r>
              <a:rPr lang="ru-RU" dirty="0" smtClean="0"/>
              <a:t>) «бах-бах»</a:t>
            </a:r>
          </a:p>
          <a:p>
            <a:r>
              <a:rPr lang="ru-RU" dirty="0" smtClean="0"/>
              <a:t>2.1.2 Создать класс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Knife</a:t>
            </a:r>
            <a:r>
              <a:rPr lang="ru-RU" dirty="0" smtClean="0"/>
              <a:t>, наследующий </a:t>
            </a:r>
            <a:r>
              <a:rPr lang="en-US" dirty="0" smtClean="0">
                <a:solidFill>
                  <a:srgbClr val="267F99"/>
                </a:solidFill>
                <a:latin typeface="Consolas"/>
              </a:rPr>
              <a:t>Tool</a:t>
            </a:r>
            <a:r>
              <a:rPr lang="ru-RU" dirty="0" smtClean="0">
                <a:solidFill>
                  <a:srgbClr val="267F99"/>
                </a:solidFill>
                <a:latin typeface="Consolas"/>
              </a:rPr>
              <a:t> </a:t>
            </a:r>
            <a:r>
              <a:rPr lang="en-US" dirty="0" smtClean="0"/>
              <a:t>c </a:t>
            </a:r>
            <a:r>
              <a:rPr lang="ru-RU" dirty="0" smtClean="0"/>
              <a:t>переопределением (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override</a:t>
            </a:r>
            <a:r>
              <a:rPr lang="ru-RU" dirty="0" smtClean="0"/>
              <a:t>) метода </a:t>
            </a:r>
            <a:r>
              <a:rPr lang="en-US" dirty="0" smtClean="0">
                <a:solidFill>
                  <a:srgbClr val="795E26"/>
                </a:solidFill>
                <a:latin typeface="Consolas"/>
              </a:rPr>
              <a:t>Use</a:t>
            </a:r>
            <a:r>
              <a:rPr lang="ru-RU" dirty="0" smtClean="0"/>
              <a:t> и поведением «чик-чик»</a:t>
            </a:r>
          </a:p>
          <a:p>
            <a:r>
              <a:rPr lang="ru-RU" dirty="0" smtClean="0"/>
              <a:t>2.2 Описать интерфейс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интерфейса.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en-US" dirty="0" err="1" smtClean="0">
                <a:solidFill>
                  <a:srgbClr val="267F99"/>
                </a:solidFill>
                <a:latin typeface="Consolas"/>
              </a:rPr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en-US" dirty="0" err="1" smtClean="0">
                <a:solidFill>
                  <a:srgbClr val="001080"/>
                </a:solidFill>
                <a:latin typeface="Consolas"/>
              </a:rPr>
              <a:t>currentTool</a:t>
            </a:r>
            <a:r>
              <a:rPr lang="en-US" dirty="0" smtClean="0">
                <a:solidFill>
                  <a:srgbClr val="001080"/>
                </a:solidFill>
                <a:latin typeface="Consolas"/>
              </a:rPr>
              <a:t> </a:t>
            </a:r>
            <a:r>
              <a:rPr lang="ru-RU" dirty="0" smtClean="0"/>
              <a:t>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Пустить в ход текущее оружие текущим оружием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7" name="Google Shape;177;p36"/>
          <p:cNvSpPr/>
          <p:nvPr/>
        </p:nvSpPr>
        <p:spPr>
          <a:xfrm>
            <a:off x="2475544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Абстракция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2475538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-RU" sz="1200" dirty="0" smtClean="0">
                <a:latin typeface="Roboto" charset="0"/>
                <a:ea typeface="Roboto" charset="0"/>
              </a:rPr>
              <a:t>Полиморфизм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2475538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smtClean="0">
                <a:solidFill>
                  <a:schemeClr val="dk1"/>
                </a:solidFill>
                <a:latin typeface="Roboto" charset="0"/>
                <a:ea typeface="Roboto" charset="0"/>
                <a:cs typeface="Roboto"/>
                <a:sym typeface="Roboto"/>
              </a:rPr>
              <a:t>UML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2475538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2475538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1177566"/>
            <a:ext cx="8299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— это принцип, при котором мы выделяем только </a:t>
            </a:r>
            <a:r>
              <a:rPr lang="ru-RU" b="1" dirty="0" smtClean="0"/>
              <a:t>существенные характеристики</a:t>
            </a:r>
            <a:r>
              <a:rPr lang="ru-RU" dirty="0" smtClean="0"/>
              <a:t> объекта, </a:t>
            </a:r>
            <a:r>
              <a:rPr lang="ru-RU" b="1" dirty="0" smtClean="0"/>
              <a:t>скрывая детали реализации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2902" y="2890110"/>
            <a:ext cx="3513740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Пример: «Небесные тела». Кто-то представляет звезду, кто-то планету, кто-то метеорит, кто-то комету. И все варианты подходят</a:t>
            </a:r>
            <a:r>
              <a:rPr lang="ru-RU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ru-RU" i="1" dirty="0" smtClean="0">
              <a:solidFill>
                <a:schemeClr val="accent2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5538" name="Picture 2" descr="Диаграмма: Астрономия. Небесные тела | Quizl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4774" y="2484938"/>
            <a:ext cx="3021883" cy="22664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10185"/>
            <a:ext cx="45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идея абстракции - предоставить</a:t>
            </a:r>
            <a:r>
              <a:rPr lang="ru-RU" b="1" dirty="0"/>
              <a:t> общий интерфейс </a:t>
            </a:r>
            <a:r>
              <a:rPr lang="ru-RU" dirty="0"/>
              <a:t>для объекта. </a:t>
            </a:r>
          </a:p>
          <a:p>
            <a:endParaRPr lang="ru-RU" dirty="0" smtClean="0"/>
          </a:p>
          <a:p>
            <a:r>
              <a:rPr lang="ru-RU" dirty="0" smtClean="0"/>
              <a:t>У </a:t>
            </a:r>
            <a:r>
              <a:rPr lang="ru-RU" dirty="0"/>
              <a:t>каждого автомобиля есть колеса. В общем случае мы не знаем о колесах ничего: ни материала изготовления, ни </a:t>
            </a:r>
            <a:r>
              <a:rPr lang="ru-RU" dirty="0" smtClean="0"/>
              <a:t>диаметра. Но </a:t>
            </a:r>
            <a:r>
              <a:rPr lang="ru-RU" dirty="0"/>
              <a:t>мы знаем что они </a:t>
            </a:r>
            <a:r>
              <a:rPr lang="ru-RU" dirty="0" smtClean="0"/>
              <a:t>делают: колеса </a:t>
            </a:r>
            <a:r>
              <a:rPr lang="ru-RU" dirty="0"/>
              <a:t>- крутятся.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</a:t>
            </a:r>
            <a:r>
              <a:rPr lang="ru-RU" dirty="0" smtClean="0"/>
              <a:t>.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www.speckras.ru/file/i_pic/whe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395" y="1835147"/>
            <a:ext cx="3330882" cy="16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6614</TotalTime>
  <Words>1453</Words>
  <Application>Microsoft Office PowerPoint</Application>
  <PresentationFormat>Экран (16:9)</PresentationFormat>
  <Paragraphs>336</Paragraphs>
  <Slides>39</Slides>
  <Notes>39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Roboto</vt:lpstr>
      <vt:lpstr>Calibri</vt:lpstr>
      <vt:lpstr>Consolas</vt:lpstr>
      <vt:lpstr>Avenir</vt:lpstr>
      <vt:lpstr>Arial</vt:lpstr>
      <vt:lpstr>Courier New</vt:lpstr>
      <vt:lpstr>Светлая тема</vt:lpstr>
      <vt:lpstr>ООП</vt:lpstr>
      <vt:lpstr>Презентация PowerPoint</vt:lpstr>
      <vt:lpstr>ООП </vt:lpstr>
      <vt:lpstr>Правила вебинара</vt:lpstr>
      <vt:lpstr>Маршрут вебинара</vt:lpstr>
      <vt:lpstr>Цели вебинара</vt:lpstr>
      <vt:lpstr>Абстракция</vt:lpstr>
      <vt:lpstr>Что такое абстракция?</vt:lpstr>
      <vt:lpstr>Суть абстракции</vt:lpstr>
      <vt:lpstr>Что нам дает абстракция?</vt:lpstr>
      <vt:lpstr>Представление абстракции в C#</vt:lpstr>
      <vt:lpstr>Кратко об интерфейсах</vt:lpstr>
      <vt:lpstr>Кратко об абстрактных классах</vt:lpstr>
      <vt:lpstr>Ключевое слово abstract</vt:lpstr>
      <vt:lpstr>Ключевое слово override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Ключевое слово virtual</vt:lpstr>
      <vt:lpstr>Ключевое слово override</vt:lpstr>
      <vt:lpstr>Ключевое слово new</vt:lpstr>
      <vt:lpstr>Полиморфизм в действии</vt:lpstr>
      <vt:lpstr>Для любителей видеоигр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665</cp:revision>
  <dcterms:modified xsi:type="dcterms:W3CDTF">2025-12-18T15:13:15Z</dcterms:modified>
</cp:coreProperties>
</file>